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4" r:id="rId3"/>
    <p:sldId id="258" r:id="rId4"/>
    <p:sldId id="257" r:id="rId5"/>
    <p:sldId id="259" r:id="rId6"/>
    <p:sldId id="261" r:id="rId7"/>
    <p:sldId id="260" r:id="rId8"/>
    <p:sldId id="262" r:id="rId9"/>
    <p:sldId id="265" r:id="rId10"/>
    <p:sldId id="26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97" autoAdjust="0"/>
    <p:restoredTop sz="86420" autoAdjust="0"/>
  </p:normalViewPr>
  <p:slideViewPr>
    <p:cSldViewPr>
      <p:cViewPr varScale="1">
        <p:scale>
          <a:sx n="63" d="100"/>
          <a:sy n="63" d="100"/>
        </p:scale>
        <p:origin x="-136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DBEDF5C-5AB6-4E6F-AC8C-3623D83ED316}" type="datetimeFigureOut">
              <a:rPr lang="en-US" smtClean="0"/>
              <a:t>9/7/2012</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01172B1-14B8-4E6B-93DC-C59026A80C44}" type="slidenum">
              <a:rPr lang="en-US" smtClean="0"/>
              <a:t>‹#›</a:t>
            </a:fld>
            <a:endParaRPr lang="en-US" dirty="0"/>
          </a:p>
        </p:txBody>
      </p:sp>
    </p:spTree>
  </p:cSld>
  <p:clrMapOvr>
    <a:masterClrMapping/>
  </p:clrMapOvr>
  <p:transition>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DBEDF5C-5AB6-4E6F-AC8C-3623D83ED316}" type="datetimeFigureOut">
              <a:rPr lang="en-US" smtClean="0"/>
              <a:t>9/7/2012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F01172B1-14B8-4E6B-93DC-C59026A80C44}" type="slidenum">
              <a:rPr lang="en-US" smtClean="0"/>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DBEDF5C-5AB6-4E6F-AC8C-3623D83ED316}" type="datetimeFigureOut">
              <a:rPr lang="en-US" smtClean="0"/>
              <a:t>9/7/2012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F01172B1-14B8-4E6B-93DC-C59026A80C44}" type="slidenum">
              <a:rPr lang="en-US" smtClean="0"/>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transition>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DBEDF5C-5AB6-4E6F-AC8C-3623D83ED316}" type="datetimeFigureOut">
              <a:rPr lang="en-US" smtClean="0"/>
              <a:t>9/7/2012</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F01172B1-14B8-4E6B-93DC-C59026A80C44}" type="slidenum">
              <a:rPr lang="en-US" smtClean="0"/>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DBEDF5C-5AB6-4E6F-AC8C-3623D83ED316}" type="datetimeFigureOut">
              <a:rPr lang="en-US" smtClean="0"/>
              <a:t>9/7/2012</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F01172B1-14B8-4E6B-93DC-C59026A80C44}"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transition>
    <p:fade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ADBEDF5C-5AB6-4E6F-AC8C-3623D83ED316}" type="datetimeFigureOut">
              <a:rPr lang="en-US" smtClean="0"/>
              <a:t>9/7/2012</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F01172B1-14B8-4E6B-93DC-C59026A80C44}" type="slidenum">
              <a:rPr lang="en-US" smtClean="0"/>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fade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ADBEDF5C-5AB6-4E6F-AC8C-3623D83ED316}" type="datetimeFigureOut">
              <a:rPr lang="en-US" smtClean="0"/>
              <a:t>9/7/2012</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F01172B1-14B8-4E6B-93DC-C59026A80C44}" type="slidenum">
              <a:rPr lang="en-US" smtClean="0"/>
              <a:t>‹#›</a:t>
            </a:fld>
            <a:endParaRPr lang="en-US" dirty="0"/>
          </a:p>
        </p:txBody>
      </p:sp>
    </p:spTree>
  </p:cSld>
  <p:clrMapOvr>
    <a:masterClrMapping/>
  </p:clrMapOvr>
  <p:transition>
    <p:fade thruBlk="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ADBEDF5C-5AB6-4E6F-AC8C-3623D83ED316}" type="datetimeFigureOut">
              <a:rPr lang="en-US" smtClean="0"/>
              <a:t>9/7/2012</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F01172B1-14B8-4E6B-93DC-C59026A80C44}"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transition>
    <p:fade thruBlk="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DBEDF5C-5AB6-4E6F-AC8C-3623D83ED316}" type="datetimeFigureOut">
              <a:rPr lang="en-US" smtClean="0"/>
              <a:t>9/7/2012</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01172B1-14B8-4E6B-93DC-C59026A80C44}" type="slidenum">
              <a:rPr lang="en-US" smtClean="0"/>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transition>
    <p:fade thruBlk="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DBEDF5C-5AB6-4E6F-AC8C-3623D83ED316}" type="datetimeFigureOut">
              <a:rPr lang="en-US" smtClean="0"/>
              <a:t>9/7/2012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F01172B1-14B8-4E6B-93DC-C59026A80C44}" type="slidenum">
              <a:rPr lang="en-US" smtClean="0"/>
              <a:t>‹#›</a:t>
            </a:fld>
            <a:endParaRPr lang="en-US" dirty="0"/>
          </a:p>
        </p:txBody>
      </p:sp>
    </p:spTree>
  </p:cSld>
  <p:clrMapOvr>
    <a:masterClrMapping/>
  </p:clrMapOvr>
  <p:transition>
    <p:fade thruBlk="1"/>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DBEDF5C-5AB6-4E6F-AC8C-3623D83ED316}" type="datetimeFigureOut">
              <a:rPr lang="en-US" smtClean="0"/>
              <a:t>9/7/2012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F01172B1-14B8-4E6B-93DC-C59026A80C44}" type="slidenum">
              <a:rPr lang="en-US" smtClean="0"/>
              <a:t>‹#›</a:t>
            </a:fld>
            <a:endParaRPr lang="en-US" dirty="0"/>
          </a:p>
        </p:txBody>
      </p:sp>
    </p:spTree>
  </p:cSld>
  <p:clrMapOvr>
    <a:masterClrMapping/>
  </p:clrMapOvr>
  <p:transition>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DBEDF5C-5AB6-4E6F-AC8C-3623D83ED316}" type="datetimeFigureOut">
              <a:rPr lang="en-US" smtClean="0"/>
              <a:t>9/7/2012</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01172B1-14B8-4E6B-93DC-C59026A80C44}"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thruBlk="1"/>
  </p:transition>
  <p:timing>
    <p:tnLst>
      <p:par>
        <p:cTn id="1" dur="indefinite" restart="never" nodeType="tmRoot"/>
      </p:par>
    </p:tnLst>
  </p:timing>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wmf"/><Relationship Id="rId5" Type="http://schemas.openxmlformats.org/officeDocument/2006/relationships/image" Target="../media/image6.wmf"/><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9120" y="-457200"/>
            <a:ext cx="8534400" cy="2743200"/>
          </a:xfrm>
        </p:spPr>
        <p:txBody>
          <a:bodyPr>
            <a:normAutofit/>
          </a:bodyPr>
          <a:lstStyle/>
          <a:p>
            <a:r>
              <a:rPr lang="en-US" sz="4000" dirty="0" smtClean="0">
                <a:latin typeface="Castellar" pitchFamily="18" charset="0"/>
              </a:rPr>
              <a:t>What you REALLY need to know about Student Accommodations</a:t>
            </a:r>
            <a:endParaRPr lang="en-US" b="1" dirty="0">
              <a:latin typeface="Castellar" pitchFamily="18" charset="0"/>
            </a:endParaRPr>
          </a:p>
        </p:txBody>
      </p:sp>
      <p:pic>
        <p:nvPicPr>
          <p:cNvPr id="1027" name="Picture 3" descr="D:\Documents and Settings\perezb651\Local Settings\Temporary Internet Files\Content.IE5\TDJ1AARD\MC900295860[1].wmf"/>
          <p:cNvPicPr>
            <a:picLocks noChangeAspect="1" noChangeArrowheads="1"/>
          </p:cNvPicPr>
          <p:nvPr/>
        </p:nvPicPr>
        <p:blipFill>
          <a:blip r:embed="rId2"/>
          <a:srcRect/>
          <a:stretch>
            <a:fillRect/>
          </a:stretch>
        </p:blipFill>
        <p:spPr bwMode="auto">
          <a:xfrm>
            <a:off x="0" y="1219200"/>
            <a:ext cx="2895600" cy="5638800"/>
          </a:xfrm>
          <a:prstGeom prst="rect">
            <a:avLst/>
          </a:prstGeom>
          <a:noFill/>
        </p:spPr>
      </p:pic>
      <p:sp>
        <p:nvSpPr>
          <p:cNvPr id="5" name="TextBox 4"/>
          <p:cNvSpPr txBox="1"/>
          <p:nvPr/>
        </p:nvSpPr>
        <p:spPr>
          <a:xfrm>
            <a:off x="3048000" y="3200400"/>
            <a:ext cx="4800600" cy="1569660"/>
          </a:xfrm>
          <a:prstGeom prst="rect">
            <a:avLst/>
          </a:prstGeom>
          <a:noFill/>
        </p:spPr>
        <p:txBody>
          <a:bodyPr wrap="square" rtlCol="0">
            <a:spAutoFit/>
          </a:bodyPr>
          <a:lstStyle/>
          <a:p>
            <a:pPr algn="ctr"/>
            <a:r>
              <a:rPr lang="en-US" sz="2400" dirty="0" smtClean="0"/>
              <a:t>DJ Bailey </a:t>
            </a:r>
          </a:p>
          <a:p>
            <a:pPr algn="ctr"/>
            <a:r>
              <a:rPr lang="en-US" dirty="0" smtClean="0"/>
              <a:t> Coordinator of Student Accommodations</a:t>
            </a:r>
          </a:p>
          <a:p>
            <a:pPr algn="ctr"/>
            <a:r>
              <a:rPr lang="en-US" dirty="0" smtClean="0"/>
              <a:t>One College Centre – RM 1450</a:t>
            </a:r>
          </a:p>
          <a:p>
            <a:pPr algn="ctr"/>
            <a:r>
              <a:rPr lang="en-US" dirty="0" smtClean="0"/>
              <a:t>baileyd@templejc.edu</a:t>
            </a:r>
          </a:p>
          <a:p>
            <a:pPr algn="ctr"/>
            <a:r>
              <a:rPr lang="en-US" dirty="0" smtClean="0"/>
              <a:t>298-8335</a:t>
            </a:r>
            <a:endParaRPr lang="en-US" dirty="0"/>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defRPr/>
            </a:pPr>
            <a:r>
              <a:rPr lang="en-US" sz="2800" b="1" dirty="0">
                <a:solidFill>
                  <a:schemeClr val="bg2">
                    <a:lumMod val="50000"/>
                  </a:schemeClr>
                </a:solidFill>
                <a:effectLst>
                  <a:outerShdw blurRad="38100" dist="38100" dir="2700000" algn="tl">
                    <a:srgbClr val="000000">
                      <a:alpha val="43137"/>
                    </a:srgbClr>
                  </a:outerShdw>
                </a:effectLst>
              </a:rPr>
              <a:t>Value each person on campus and their right to equal access to Temple College's programs and services</a:t>
            </a:r>
          </a:p>
          <a:p>
            <a:pPr>
              <a:defRPr/>
            </a:pPr>
            <a:r>
              <a:rPr lang="en-US" sz="2800" b="1" dirty="0">
                <a:solidFill>
                  <a:schemeClr val="bg2">
                    <a:lumMod val="50000"/>
                  </a:schemeClr>
                </a:solidFill>
                <a:effectLst>
                  <a:outerShdw blurRad="38100" dist="38100" dir="2700000" algn="tl">
                    <a:srgbClr val="000000">
                      <a:alpha val="43137"/>
                    </a:srgbClr>
                  </a:outerShdw>
                </a:effectLst>
              </a:rPr>
              <a:t>Assist instructors in providing an opportunity for students to be successful learners</a:t>
            </a:r>
          </a:p>
          <a:p>
            <a:pPr>
              <a:defRPr/>
            </a:pPr>
            <a:r>
              <a:rPr lang="en-US" sz="2800" b="1" dirty="0">
                <a:solidFill>
                  <a:schemeClr val="bg2">
                    <a:lumMod val="50000"/>
                  </a:schemeClr>
                </a:solidFill>
                <a:effectLst>
                  <a:outerShdw blurRad="38100" dist="38100" dir="2700000" algn="tl">
                    <a:srgbClr val="000000">
                      <a:alpha val="43137"/>
                    </a:srgbClr>
                  </a:outerShdw>
                </a:effectLst>
              </a:rPr>
              <a:t>Promote students' personal growth inside and outside of the classroom</a:t>
            </a:r>
          </a:p>
          <a:p>
            <a:pPr>
              <a:defRPr/>
            </a:pPr>
            <a:r>
              <a:rPr lang="en-US" sz="2800" b="1" dirty="0">
                <a:solidFill>
                  <a:schemeClr val="bg2">
                    <a:lumMod val="50000"/>
                  </a:schemeClr>
                </a:solidFill>
                <a:effectLst>
                  <a:outerShdw blurRad="38100" dist="38100" dir="2700000" algn="tl">
                    <a:srgbClr val="000000">
                      <a:alpha val="43137"/>
                    </a:srgbClr>
                  </a:outerShdw>
                </a:effectLst>
              </a:rPr>
              <a:t>Maintain legal compliance to all applicable laws</a:t>
            </a:r>
          </a:p>
          <a:p>
            <a:endParaRPr lang="en-US" dirty="0"/>
          </a:p>
        </p:txBody>
      </p:sp>
      <p:sp>
        <p:nvSpPr>
          <p:cNvPr id="3" name="Title 2"/>
          <p:cNvSpPr>
            <a:spLocks noGrp="1"/>
          </p:cNvSpPr>
          <p:nvPr>
            <p:ph type="title"/>
          </p:nvPr>
        </p:nvSpPr>
        <p:spPr/>
        <p:txBody>
          <a:bodyPr>
            <a:normAutofit/>
          </a:bodyPr>
          <a:lstStyle/>
          <a:p>
            <a:pPr algn="ctr"/>
            <a:r>
              <a:rPr lang="en-US" dirty="0" smtClean="0"/>
              <a:t>OSA’s Mission </a:t>
            </a:r>
            <a:endParaRPr lang="en-US" dirty="0"/>
          </a:p>
        </p:txBody>
      </p:sp>
    </p:spTree>
    <p:extLst>
      <p:ext uri="{BB962C8B-B14F-4D97-AF65-F5344CB8AC3E}">
        <p14:creationId xmlns:p14="http://schemas.microsoft.com/office/powerpoint/2010/main" val="857728278"/>
      </p:ext>
    </p:extLst>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880110" lvl="1" indent="-514350">
              <a:buFont typeface="+mj-lt"/>
              <a:buAutoNum type="arabicPeriod"/>
            </a:pPr>
            <a:r>
              <a:rPr lang="en-US" sz="2400" dirty="0" smtClean="0"/>
              <a:t>Student must self-disclose his or her disability to the OSA.</a:t>
            </a:r>
          </a:p>
          <a:p>
            <a:pPr marL="880110" lvl="1" indent="-514350">
              <a:buFont typeface="+mj-lt"/>
              <a:buAutoNum type="arabicPeriod"/>
            </a:pPr>
            <a:r>
              <a:rPr lang="en-US" sz="2400" dirty="0" smtClean="0"/>
              <a:t>Complete Application Forms</a:t>
            </a:r>
          </a:p>
          <a:p>
            <a:pPr marL="1117854" lvl="2" indent="-514350">
              <a:buFont typeface="+mj-lt"/>
              <a:buAutoNum type="alphaLcPeriod"/>
            </a:pPr>
            <a:r>
              <a:rPr lang="en-US" sz="2400" dirty="0"/>
              <a:t>Application for Services Forms</a:t>
            </a:r>
          </a:p>
          <a:p>
            <a:pPr marL="1117854" lvl="2" indent="-514350">
              <a:buFont typeface="+mj-lt"/>
              <a:buAutoNum type="alphaLcPeriod"/>
            </a:pPr>
            <a:r>
              <a:rPr lang="en-US" sz="2400" dirty="0"/>
              <a:t>Accommodation Request Form</a:t>
            </a:r>
          </a:p>
          <a:p>
            <a:pPr marL="1117854" lvl="2" indent="-514350">
              <a:buFont typeface="+mj-lt"/>
              <a:buAutoNum type="alphaLcPeriod"/>
            </a:pPr>
            <a:r>
              <a:rPr lang="en-US" sz="2400" dirty="0"/>
              <a:t>Student Disability Handbook Acknowledgement </a:t>
            </a:r>
            <a:r>
              <a:rPr lang="en-US" sz="2400" dirty="0" smtClean="0"/>
              <a:t>Page</a:t>
            </a:r>
          </a:p>
          <a:p>
            <a:pPr marL="880110" lvl="1" indent="-514350">
              <a:buFont typeface="+mj-lt"/>
              <a:buAutoNum type="arabicPeriod"/>
            </a:pPr>
            <a:r>
              <a:rPr lang="en-US" sz="2400" dirty="0" smtClean="0"/>
              <a:t>Provide proper medical/psychological documentation from a qualified professional. </a:t>
            </a:r>
          </a:p>
          <a:p>
            <a:pPr marL="603504" lvl="2" indent="0">
              <a:buNone/>
            </a:pPr>
            <a:endParaRPr lang="en-US" dirty="0"/>
          </a:p>
        </p:txBody>
      </p:sp>
      <p:sp>
        <p:nvSpPr>
          <p:cNvPr id="2" name="Title 1"/>
          <p:cNvSpPr>
            <a:spLocks noGrp="1"/>
          </p:cNvSpPr>
          <p:nvPr>
            <p:ph type="title"/>
          </p:nvPr>
        </p:nvSpPr>
        <p:spPr/>
        <p:txBody>
          <a:bodyPr/>
          <a:lstStyle/>
          <a:p>
            <a:pPr algn="ctr"/>
            <a:r>
              <a:rPr lang="en-US" dirty="0" smtClean="0"/>
              <a:t>Application Process</a:t>
            </a:r>
            <a:endParaRPr lang="en-US" dirty="0"/>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sz="2800" dirty="0"/>
              <a:t>A school plan, such as an individualized education program (IEP) or a 504 plan is </a:t>
            </a:r>
            <a:r>
              <a:rPr lang="en-US" sz="2800" b="1" dirty="0"/>
              <a:t>insufficient documentation</a:t>
            </a:r>
            <a:r>
              <a:rPr lang="en-US" sz="2800" dirty="0"/>
              <a:t>, but can be included as part of a more comprehensive assessment battery.  Documentation should include but is not limited to:</a:t>
            </a:r>
          </a:p>
          <a:p>
            <a:pPr lvl="2"/>
            <a:r>
              <a:rPr lang="en-US" sz="2400" dirty="0"/>
              <a:t>Diagnostic Interview</a:t>
            </a:r>
          </a:p>
          <a:p>
            <a:pPr lvl="2"/>
            <a:r>
              <a:rPr lang="en-US" sz="2400" dirty="0"/>
              <a:t>Specific Diagnosis – based on a comprehensive assessment conducted by a qualified professional. Evidence of a substantial limitation to learning or other major life activity must be provided.</a:t>
            </a:r>
          </a:p>
          <a:p>
            <a:pPr lvl="2"/>
            <a:r>
              <a:rPr lang="en-US" sz="2400" dirty="0"/>
              <a:t>Medications and side effects. </a:t>
            </a:r>
          </a:p>
          <a:p>
            <a:pPr lvl="2"/>
            <a:r>
              <a:rPr lang="en-US" sz="2400" dirty="0"/>
              <a:t>Test Scores (if any)</a:t>
            </a:r>
          </a:p>
          <a:p>
            <a:pPr lvl="2"/>
            <a:r>
              <a:rPr lang="en-US" sz="2400" dirty="0"/>
              <a:t>Clinical Summary</a:t>
            </a:r>
          </a:p>
          <a:p>
            <a:pPr lvl="2"/>
            <a:r>
              <a:rPr lang="en-US" sz="2400" dirty="0"/>
              <a:t>Recommendations for Accommodations </a:t>
            </a:r>
          </a:p>
          <a:p>
            <a:r>
              <a:rPr lang="en-US" sz="2800" b="1" i="1" dirty="0"/>
              <a:t>Depending on the disability, current documentation may need to be updated every 1-3 years.</a:t>
            </a:r>
            <a:r>
              <a:rPr lang="en-US" sz="2800" i="1" dirty="0"/>
              <a:t>  </a:t>
            </a:r>
            <a:endParaRPr lang="en-US" sz="2800" dirty="0"/>
          </a:p>
          <a:p>
            <a:endParaRPr lang="en-US" dirty="0"/>
          </a:p>
        </p:txBody>
      </p:sp>
      <p:sp>
        <p:nvSpPr>
          <p:cNvPr id="2" name="Title 1"/>
          <p:cNvSpPr>
            <a:spLocks noGrp="1"/>
          </p:cNvSpPr>
          <p:nvPr>
            <p:ph type="title"/>
          </p:nvPr>
        </p:nvSpPr>
        <p:spPr/>
        <p:txBody>
          <a:bodyPr>
            <a:normAutofit fontScale="90000"/>
          </a:bodyPr>
          <a:lstStyle/>
          <a:p>
            <a:pPr algn="ctr"/>
            <a:r>
              <a:rPr lang="en-US" dirty="0" smtClean="0"/>
              <a:t>Medical</a:t>
            </a:r>
            <a:r>
              <a:rPr lang="en-US" baseline="0" dirty="0" smtClean="0"/>
              <a:t> /Psychological Documentation</a:t>
            </a:r>
            <a:endParaRPr lang="en-US" dirty="0"/>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5562600"/>
          </a:xfrm>
        </p:spPr>
        <p:txBody>
          <a:bodyPr>
            <a:normAutofit fontScale="47500" lnSpcReduction="20000"/>
          </a:bodyPr>
          <a:lstStyle/>
          <a:p>
            <a:r>
              <a:rPr lang="en-US" sz="3800" b="1" dirty="0" smtClean="0"/>
              <a:t>197 </a:t>
            </a:r>
            <a:r>
              <a:rPr lang="en-US" sz="3800" b="1" dirty="0" smtClean="0"/>
              <a:t>students </a:t>
            </a:r>
            <a:r>
              <a:rPr lang="en-US" sz="3800" dirty="0" smtClean="0"/>
              <a:t>who have self-disclosed have registered for classes</a:t>
            </a:r>
            <a:endParaRPr lang="en-US" sz="3800" baseline="0" dirty="0" smtClean="0"/>
          </a:p>
          <a:p>
            <a:r>
              <a:rPr lang="en-US" sz="3800" b="1" dirty="0" smtClean="0"/>
              <a:t>66</a:t>
            </a:r>
            <a:r>
              <a:rPr lang="en-US" sz="3800" b="1" baseline="0" dirty="0" smtClean="0"/>
              <a:t> </a:t>
            </a:r>
            <a:r>
              <a:rPr lang="en-US" sz="3800" b="1" baseline="0" dirty="0" smtClean="0"/>
              <a:t>students </a:t>
            </a:r>
            <a:r>
              <a:rPr lang="en-US" sz="3800" baseline="0" dirty="0" smtClean="0"/>
              <a:t>have requested accommodations</a:t>
            </a:r>
          </a:p>
          <a:p>
            <a:r>
              <a:rPr lang="en-US" sz="3800" b="1" dirty="0" smtClean="0"/>
              <a:t>217</a:t>
            </a:r>
            <a:r>
              <a:rPr lang="en-US" sz="3800" b="1" dirty="0" smtClean="0"/>
              <a:t> </a:t>
            </a:r>
            <a:r>
              <a:rPr lang="en-US" sz="3800" b="1" dirty="0" smtClean="0"/>
              <a:t>letters of accommodations </a:t>
            </a:r>
            <a:r>
              <a:rPr lang="en-US" sz="3800" dirty="0" smtClean="0"/>
              <a:t>have been requested </a:t>
            </a:r>
            <a:r>
              <a:rPr lang="en-US" sz="3800" dirty="0" smtClean="0"/>
              <a:t>and delivered</a:t>
            </a:r>
            <a:r>
              <a:rPr lang="en-US" sz="3800" dirty="0" smtClean="0"/>
              <a:t>. </a:t>
            </a:r>
          </a:p>
          <a:p>
            <a:r>
              <a:rPr lang="en-US" sz="3800" baseline="0" dirty="0" smtClean="0"/>
              <a:t>Learning Disability – </a:t>
            </a:r>
            <a:r>
              <a:rPr lang="en-US" sz="3800" b="1" baseline="0" dirty="0" smtClean="0"/>
              <a:t>44</a:t>
            </a:r>
            <a:r>
              <a:rPr lang="en-US" sz="3800" baseline="0" dirty="0" smtClean="0"/>
              <a:t> </a:t>
            </a:r>
            <a:r>
              <a:rPr lang="en-US" sz="3800" baseline="0" dirty="0" smtClean="0"/>
              <a:t>– Dyslexia, Dysgraphia,</a:t>
            </a:r>
            <a:r>
              <a:rPr lang="en-US" sz="3800" dirty="0" smtClean="0"/>
              <a:t> Dyscalculia</a:t>
            </a:r>
            <a:endParaRPr lang="en-US" sz="3800" baseline="0" dirty="0" smtClean="0"/>
          </a:p>
          <a:p>
            <a:r>
              <a:rPr lang="en-US" sz="3800" dirty="0" smtClean="0"/>
              <a:t>ADD/ADHD – </a:t>
            </a:r>
            <a:r>
              <a:rPr lang="en-US" sz="3800" b="1" dirty="0" smtClean="0"/>
              <a:t>43</a:t>
            </a:r>
          </a:p>
          <a:p>
            <a:r>
              <a:rPr lang="en-US" sz="3800" baseline="0" dirty="0" smtClean="0"/>
              <a:t>Mood Disorders</a:t>
            </a:r>
            <a:r>
              <a:rPr lang="en-US" sz="3800" dirty="0"/>
              <a:t> </a:t>
            </a:r>
            <a:r>
              <a:rPr lang="en-US" sz="3800" dirty="0" smtClean="0"/>
              <a:t>– </a:t>
            </a:r>
            <a:r>
              <a:rPr lang="en-US" sz="3800" b="1" dirty="0" smtClean="0"/>
              <a:t>22</a:t>
            </a:r>
            <a:r>
              <a:rPr lang="en-US" sz="3800" dirty="0" smtClean="0"/>
              <a:t> – Depressions, Bipolar, PTSD </a:t>
            </a:r>
            <a:endParaRPr lang="en-US" sz="3800" baseline="0" dirty="0" smtClean="0"/>
          </a:p>
          <a:p>
            <a:r>
              <a:rPr lang="en-US" sz="3800" dirty="0"/>
              <a:t>Other – </a:t>
            </a:r>
            <a:r>
              <a:rPr lang="en-US" sz="3800" b="1" dirty="0"/>
              <a:t>15 </a:t>
            </a:r>
            <a:r>
              <a:rPr lang="en-US" sz="3800" dirty="0"/>
              <a:t> - Cerebral </a:t>
            </a:r>
            <a:r>
              <a:rPr lang="en-US" sz="3800" dirty="0" smtClean="0"/>
              <a:t>Palsy, gun-shot victim</a:t>
            </a:r>
            <a:endParaRPr lang="en-US" sz="3800" baseline="0" dirty="0" smtClean="0"/>
          </a:p>
          <a:p>
            <a:r>
              <a:rPr lang="en-US" sz="3800" baseline="0" dirty="0" smtClean="0"/>
              <a:t>Hearing Impairments- </a:t>
            </a:r>
            <a:r>
              <a:rPr lang="en-US" sz="3800" b="1" baseline="0" dirty="0" smtClean="0"/>
              <a:t>13</a:t>
            </a:r>
            <a:r>
              <a:rPr lang="en-US" sz="3800" baseline="0" dirty="0" smtClean="0"/>
              <a:t> </a:t>
            </a:r>
            <a:r>
              <a:rPr lang="en-US" sz="3800" baseline="0" dirty="0" smtClean="0"/>
              <a:t>– Deaf or Hard of hearing</a:t>
            </a:r>
          </a:p>
          <a:p>
            <a:r>
              <a:rPr lang="en-US" sz="3800" dirty="0" smtClean="0"/>
              <a:t>Visual Impairments – </a:t>
            </a:r>
            <a:r>
              <a:rPr lang="en-US" sz="3800" b="1" dirty="0"/>
              <a:t>7</a:t>
            </a:r>
            <a:r>
              <a:rPr lang="en-US" sz="3800" dirty="0" smtClean="0"/>
              <a:t> </a:t>
            </a:r>
            <a:r>
              <a:rPr lang="en-US" sz="3800" dirty="0" smtClean="0"/>
              <a:t>– Blindness or Limited sight</a:t>
            </a:r>
          </a:p>
          <a:p>
            <a:r>
              <a:rPr lang="en-US" sz="3800" dirty="0" smtClean="0"/>
              <a:t>Illness – </a:t>
            </a:r>
            <a:r>
              <a:rPr lang="en-US" sz="3800" b="1" dirty="0" smtClean="0"/>
              <a:t>6</a:t>
            </a:r>
            <a:r>
              <a:rPr lang="en-US" sz="3800" dirty="0" smtClean="0"/>
              <a:t> – Cancer</a:t>
            </a:r>
          </a:p>
          <a:p>
            <a:r>
              <a:rPr lang="en-US" sz="3800" dirty="0" smtClean="0"/>
              <a:t>Orthopedic Impairments – </a:t>
            </a:r>
            <a:r>
              <a:rPr lang="en-US" sz="3800" b="1" dirty="0" smtClean="0"/>
              <a:t>4</a:t>
            </a:r>
            <a:r>
              <a:rPr lang="en-US" sz="3800" dirty="0" smtClean="0"/>
              <a:t> </a:t>
            </a:r>
          </a:p>
          <a:p>
            <a:r>
              <a:rPr lang="en-US" sz="3800" dirty="0" smtClean="0"/>
              <a:t>Psychotic – </a:t>
            </a:r>
            <a:r>
              <a:rPr lang="en-US" sz="3800" b="1" dirty="0" smtClean="0"/>
              <a:t>3</a:t>
            </a:r>
            <a:r>
              <a:rPr lang="en-US" sz="3800" dirty="0" smtClean="0"/>
              <a:t> – Schizophrenia, Schizoaffective, or Personality disorder</a:t>
            </a:r>
          </a:p>
          <a:p>
            <a:r>
              <a:rPr lang="en-US" sz="3800" baseline="0" dirty="0" smtClean="0"/>
              <a:t>Pervasive Disabilities – </a:t>
            </a:r>
            <a:r>
              <a:rPr lang="en-US" sz="3800" b="1" dirty="0"/>
              <a:t>3</a:t>
            </a:r>
            <a:r>
              <a:rPr lang="en-US" sz="3800" b="1" baseline="0" dirty="0" smtClean="0"/>
              <a:t> </a:t>
            </a:r>
            <a:r>
              <a:rPr lang="en-US" sz="3800" b="1" baseline="0" dirty="0" smtClean="0"/>
              <a:t>– </a:t>
            </a:r>
            <a:r>
              <a:rPr lang="en-US" sz="3800" baseline="0" dirty="0" smtClean="0"/>
              <a:t>Autism/Asperger’s</a:t>
            </a:r>
            <a:endParaRPr lang="en-US" sz="3800" b="1" baseline="0" dirty="0" smtClean="0"/>
          </a:p>
          <a:p>
            <a:r>
              <a:rPr lang="en-US" sz="3800" baseline="0" dirty="0" smtClean="0"/>
              <a:t>Cognitive Disabilities- </a:t>
            </a:r>
            <a:r>
              <a:rPr lang="en-US" sz="3800" b="1" baseline="0" dirty="0" smtClean="0"/>
              <a:t>1</a:t>
            </a:r>
            <a:r>
              <a:rPr lang="en-US" sz="3800" b="1" dirty="0" smtClean="0"/>
              <a:t> </a:t>
            </a:r>
            <a:r>
              <a:rPr lang="en-US" sz="3800" dirty="0" smtClean="0"/>
              <a:t>– High functioning mental retardation</a:t>
            </a:r>
          </a:p>
          <a:p>
            <a:r>
              <a:rPr lang="en-US" sz="3800" dirty="0" smtClean="0"/>
              <a:t>36</a:t>
            </a:r>
            <a:r>
              <a:rPr lang="en-US" sz="3800" dirty="0" smtClean="0"/>
              <a:t> </a:t>
            </a:r>
            <a:r>
              <a:rPr lang="en-US" sz="3800" dirty="0" smtClean="0"/>
              <a:t>students who have self-disclosed on registration forms but have not reported to OSA. </a:t>
            </a:r>
          </a:p>
          <a:p>
            <a:endParaRPr lang="en-US" baseline="0" dirty="0" smtClean="0"/>
          </a:p>
          <a:p>
            <a:endParaRPr lang="en-US" baseline="0" dirty="0" smtClean="0"/>
          </a:p>
          <a:p>
            <a:pPr algn="ctr">
              <a:buNone/>
            </a:pPr>
            <a:r>
              <a:rPr lang="en-US" baseline="0" dirty="0" smtClean="0"/>
              <a:t/>
            </a:r>
            <a:br>
              <a:rPr lang="en-US" baseline="0" dirty="0" smtClean="0"/>
            </a:br>
            <a:endParaRPr lang="en-US" baseline="0" dirty="0" smtClean="0"/>
          </a:p>
          <a:p>
            <a:pPr algn="ctr">
              <a:buNone/>
            </a:pPr>
            <a:endParaRPr lang="en-US" baseline="0" dirty="0" smtClean="0"/>
          </a:p>
          <a:p>
            <a:pPr algn="ctr">
              <a:buNone/>
            </a:pPr>
            <a:endParaRPr lang="en-US" baseline="0" dirty="0" smtClean="0"/>
          </a:p>
          <a:p>
            <a:pPr algn="ctr">
              <a:buNone/>
            </a:pPr>
            <a:endParaRPr lang="en-US" baseline="0" dirty="0" smtClean="0"/>
          </a:p>
          <a:p>
            <a:pPr algn="ctr">
              <a:buNone/>
            </a:pPr>
            <a:endParaRPr lang="en-US" baseline="0" dirty="0" smtClean="0"/>
          </a:p>
          <a:p>
            <a:pPr algn="ctr">
              <a:buNone/>
            </a:pPr>
            <a:endParaRPr lang="en-US" baseline="0" dirty="0" smtClean="0"/>
          </a:p>
          <a:p>
            <a:pPr algn="ctr">
              <a:buNone/>
            </a:pPr>
            <a:endParaRPr lang="en-US" baseline="0" dirty="0" smtClean="0"/>
          </a:p>
          <a:p>
            <a:pPr algn="ctr">
              <a:buNone/>
            </a:pPr>
            <a:endParaRPr lang="en-US" dirty="0"/>
          </a:p>
        </p:txBody>
      </p:sp>
      <p:sp>
        <p:nvSpPr>
          <p:cNvPr id="3" name="Title 2"/>
          <p:cNvSpPr>
            <a:spLocks noGrp="1"/>
          </p:cNvSpPr>
          <p:nvPr>
            <p:ph type="title"/>
          </p:nvPr>
        </p:nvSpPr>
        <p:spPr/>
        <p:txBody>
          <a:bodyPr/>
          <a:lstStyle/>
          <a:p>
            <a:pPr algn="ctr"/>
            <a:r>
              <a:rPr lang="en-US" dirty="0" smtClean="0"/>
              <a:t>Fall 2012</a:t>
            </a:r>
            <a:r>
              <a:rPr lang="en-US" baseline="0" dirty="0" smtClean="0"/>
              <a:t> Disability Breakdown</a:t>
            </a:r>
            <a:endParaRPr lang="en-US" dirty="0"/>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How does the disability/disorder affect your learning?</a:t>
            </a:r>
          </a:p>
          <a:p>
            <a:endParaRPr lang="en-US" dirty="0" smtClean="0"/>
          </a:p>
          <a:p>
            <a:r>
              <a:rPr lang="en-US" dirty="0" smtClean="0"/>
              <a:t>What have you done in the past that has helped you succeed in school?</a:t>
            </a:r>
          </a:p>
          <a:p>
            <a:endParaRPr lang="en-US" dirty="0"/>
          </a:p>
          <a:p>
            <a:r>
              <a:rPr lang="en-US" dirty="0" smtClean="0"/>
              <a:t>This is where ARD/IEP plans from high school are helpful!!!</a:t>
            </a:r>
          </a:p>
          <a:p>
            <a:pPr lvl="1"/>
            <a:r>
              <a:rPr lang="en-US" dirty="0" smtClean="0"/>
              <a:t>Previously assigned accommodations. </a:t>
            </a:r>
          </a:p>
          <a:p>
            <a:pPr lvl="1"/>
            <a:r>
              <a:rPr lang="en-US" dirty="0" smtClean="0"/>
              <a:t>Modifications are NOT allowed!!!</a:t>
            </a:r>
            <a:endParaRPr lang="en-US" dirty="0"/>
          </a:p>
        </p:txBody>
      </p:sp>
      <p:sp>
        <p:nvSpPr>
          <p:cNvPr id="3" name="Title 2"/>
          <p:cNvSpPr>
            <a:spLocks noGrp="1"/>
          </p:cNvSpPr>
          <p:nvPr>
            <p:ph type="title"/>
          </p:nvPr>
        </p:nvSpPr>
        <p:spPr/>
        <p:txBody>
          <a:bodyPr>
            <a:normAutofit fontScale="90000"/>
          </a:bodyPr>
          <a:lstStyle/>
          <a:p>
            <a:pPr algn="ctr"/>
            <a:r>
              <a:rPr lang="en-US" dirty="0" smtClean="0"/>
              <a:t>How Accommodations are Determined</a:t>
            </a:r>
            <a:endParaRPr lang="en-US" dirty="0"/>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90600" y="1219200"/>
            <a:ext cx="8229600" cy="5410200"/>
          </a:xfrm>
        </p:spPr>
        <p:txBody>
          <a:bodyPr>
            <a:normAutofit fontScale="47500" lnSpcReduction="20000"/>
          </a:bodyPr>
          <a:lstStyle/>
          <a:p>
            <a:r>
              <a:rPr lang="en-US" sz="3400" dirty="0"/>
              <a:t>Extended time on tests and quizzes (time and a half) - </a:t>
            </a:r>
            <a:r>
              <a:rPr lang="en-US" sz="3400" dirty="0" smtClean="0"/>
              <a:t>46</a:t>
            </a:r>
            <a:endParaRPr lang="en-US" sz="3400" dirty="0"/>
          </a:p>
          <a:p>
            <a:r>
              <a:rPr lang="en-US" sz="3400" dirty="0" smtClean="0"/>
              <a:t>Alternative </a:t>
            </a:r>
            <a:r>
              <a:rPr lang="en-US" sz="3400" dirty="0"/>
              <a:t>testing </a:t>
            </a:r>
            <a:r>
              <a:rPr lang="en-US" sz="3400" dirty="0" smtClean="0"/>
              <a:t>location - </a:t>
            </a:r>
            <a:r>
              <a:rPr lang="en-US" sz="3400" dirty="0" smtClean="0"/>
              <a:t>34</a:t>
            </a:r>
            <a:endParaRPr lang="en-US" sz="3400" dirty="0"/>
          </a:p>
          <a:p>
            <a:r>
              <a:rPr lang="en-US" sz="3400" dirty="0"/>
              <a:t>Provide a copy of lecture notes before class begins* </a:t>
            </a:r>
            <a:r>
              <a:rPr lang="en-US" sz="3400" dirty="0" smtClean="0"/>
              <a:t>-</a:t>
            </a:r>
            <a:r>
              <a:rPr lang="en-US" sz="3400" dirty="0" smtClean="0"/>
              <a:t>20</a:t>
            </a:r>
            <a:endParaRPr lang="en-US" sz="3400" dirty="0"/>
          </a:p>
          <a:p>
            <a:r>
              <a:rPr lang="en-US" sz="3400" dirty="0" smtClean="0"/>
              <a:t>Use </a:t>
            </a:r>
            <a:r>
              <a:rPr lang="en-US" sz="3400" dirty="0"/>
              <a:t>of a tape recorder or laptop in </a:t>
            </a:r>
            <a:r>
              <a:rPr lang="en-US" sz="3400" dirty="0" smtClean="0"/>
              <a:t>class - </a:t>
            </a:r>
            <a:r>
              <a:rPr lang="en-US" sz="3400" dirty="0" smtClean="0"/>
              <a:t>16</a:t>
            </a:r>
            <a:endParaRPr lang="en-US" sz="3400" dirty="0"/>
          </a:p>
          <a:p>
            <a:r>
              <a:rPr lang="en-US" sz="3400" dirty="0"/>
              <a:t>Use of a note taker in class - </a:t>
            </a:r>
            <a:r>
              <a:rPr lang="en-US" sz="3400" dirty="0" smtClean="0"/>
              <a:t>10</a:t>
            </a:r>
          </a:p>
          <a:p>
            <a:r>
              <a:rPr lang="en-US" sz="3400" dirty="0" smtClean="0"/>
              <a:t>Seating </a:t>
            </a:r>
            <a:r>
              <a:rPr lang="en-US" sz="3400" dirty="0"/>
              <a:t>in the front of the classroom - </a:t>
            </a:r>
            <a:r>
              <a:rPr lang="en-US" sz="3400" dirty="0" smtClean="0"/>
              <a:t>9</a:t>
            </a:r>
            <a:endParaRPr lang="en-US" sz="3400" dirty="0" smtClean="0"/>
          </a:p>
          <a:p>
            <a:r>
              <a:rPr lang="en-US" sz="3400" dirty="0" smtClean="0"/>
              <a:t>Extended </a:t>
            </a:r>
            <a:r>
              <a:rPr lang="en-US" sz="3400" dirty="0"/>
              <a:t>time on classroom/homework assignments* - </a:t>
            </a:r>
            <a:r>
              <a:rPr lang="en-US" sz="3400" dirty="0" smtClean="0"/>
              <a:t>8</a:t>
            </a:r>
            <a:endParaRPr lang="en-US" sz="3400" dirty="0"/>
          </a:p>
          <a:p>
            <a:r>
              <a:rPr lang="en-US" sz="3400" dirty="0"/>
              <a:t>Someone to read tests to student - 7</a:t>
            </a:r>
          </a:p>
          <a:p>
            <a:r>
              <a:rPr lang="en-US" sz="3400" dirty="0" smtClean="0"/>
              <a:t>Leniency </a:t>
            </a:r>
            <a:r>
              <a:rPr lang="en-US" sz="3400" dirty="0"/>
              <a:t>on attendance</a:t>
            </a:r>
            <a:r>
              <a:rPr lang="en-US" sz="3400" dirty="0" smtClean="0"/>
              <a:t>* - 4</a:t>
            </a:r>
            <a:endParaRPr lang="en-US" sz="3400" dirty="0"/>
          </a:p>
          <a:p>
            <a:r>
              <a:rPr lang="en-US" sz="3400" dirty="0" smtClean="0"/>
              <a:t>Leniency </a:t>
            </a:r>
            <a:r>
              <a:rPr lang="en-US" sz="3400" dirty="0"/>
              <a:t>on spelling </a:t>
            </a:r>
            <a:r>
              <a:rPr lang="en-US" sz="3400" dirty="0" smtClean="0"/>
              <a:t>errors for in-class writing assignments* - 4</a:t>
            </a:r>
            <a:endParaRPr lang="en-US" sz="3400" dirty="0"/>
          </a:p>
          <a:p>
            <a:r>
              <a:rPr lang="en-US" sz="3400" dirty="0"/>
              <a:t>Sign Language </a:t>
            </a:r>
            <a:r>
              <a:rPr lang="en-US" sz="3400" dirty="0" smtClean="0"/>
              <a:t>Interpreters </a:t>
            </a:r>
            <a:r>
              <a:rPr lang="en-US" sz="3400" dirty="0"/>
              <a:t>- 3</a:t>
            </a:r>
          </a:p>
          <a:p>
            <a:r>
              <a:rPr lang="en-US" sz="3400" dirty="0"/>
              <a:t>Provide large print handouts, tests, and quizzes - 3</a:t>
            </a:r>
          </a:p>
          <a:p>
            <a:r>
              <a:rPr lang="en-US" sz="3400" dirty="0" smtClean="0"/>
              <a:t>Breaks </a:t>
            </a:r>
            <a:r>
              <a:rPr lang="en-US" sz="3400" dirty="0"/>
              <a:t>as </a:t>
            </a:r>
            <a:r>
              <a:rPr lang="en-US" sz="3400" dirty="0" smtClean="0"/>
              <a:t>necessary - 2</a:t>
            </a:r>
            <a:endParaRPr lang="en-US" sz="3400" dirty="0"/>
          </a:p>
          <a:p>
            <a:r>
              <a:rPr lang="en-US" sz="3400" dirty="0" smtClean="0"/>
              <a:t>Someone </a:t>
            </a:r>
            <a:r>
              <a:rPr lang="en-US" sz="3400" dirty="0"/>
              <a:t>to serve as a </a:t>
            </a:r>
            <a:r>
              <a:rPr lang="en-US" sz="3400" dirty="0" smtClean="0"/>
              <a:t>scribe - 2</a:t>
            </a:r>
            <a:endParaRPr lang="en-US" sz="3400" dirty="0"/>
          </a:p>
          <a:p>
            <a:r>
              <a:rPr lang="en-US" sz="3400" dirty="0"/>
              <a:t>Specified chair for student use only in </a:t>
            </a:r>
            <a:r>
              <a:rPr lang="en-US" sz="3400" dirty="0" smtClean="0"/>
              <a:t>classroom - 2</a:t>
            </a:r>
            <a:endParaRPr lang="en-US" sz="3400" dirty="0"/>
          </a:p>
          <a:p>
            <a:r>
              <a:rPr lang="en-US" sz="3400" dirty="0"/>
              <a:t>Typed Assignments – 2</a:t>
            </a:r>
          </a:p>
          <a:p>
            <a:r>
              <a:rPr lang="en-US" sz="3400" dirty="0"/>
              <a:t>Access to dictionary – 2</a:t>
            </a:r>
          </a:p>
          <a:p>
            <a:r>
              <a:rPr lang="en-US" sz="3400" dirty="0" smtClean="0"/>
              <a:t>Leniency </a:t>
            </a:r>
            <a:r>
              <a:rPr lang="en-US" sz="3400" dirty="0"/>
              <a:t>on </a:t>
            </a:r>
            <a:r>
              <a:rPr lang="en-US" sz="3400" dirty="0" smtClean="0"/>
              <a:t>tardies - 1</a:t>
            </a:r>
            <a:endParaRPr lang="en-US" sz="3400" dirty="0"/>
          </a:p>
          <a:p>
            <a:r>
              <a:rPr lang="en-US" sz="3400" dirty="0" smtClean="0"/>
              <a:t>Word Bank on tests – 1</a:t>
            </a:r>
          </a:p>
          <a:p>
            <a:r>
              <a:rPr lang="en-US" sz="3400" dirty="0" smtClean="0"/>
              <a:t>Formula Charts on tests - 1</a:t>
            </a:r>
            <a:endParaRPr lang="en-US" sz="3400" dirty="0"/>
          </a:p>
          <a:p>
            <a:endParaRPr lang="en-US" dirty="0"/>
          </a:p>
        </p:txBody>
      </p:sp>
      <p:sp>
        <p:nvSpPr>
          <p:cNvPr id="3" name="Title 2"/>
          <p:cNvSpPr>
            <a:spLocks noGrp="1"/>
          </p:cNvSpPr>
          <p:nvPr>
            <p:ph type="title"/>
          </p:nvPr>
        </p:nvSpPr>
        <p:spPr/>
        <p:txBody>
          <a:bodyPr/>
          <a:lstStyle/>
          <a:p>
            <a:pPr algn="ctr"/>
            <a:r>
              <a:rPr lang="en-US" dirty="0" smtClean="0"/>
              <a:t>Fall 2012 Request Count</a:t>
            </a:r>
            <a:endParaRPr lang="en-US" dirty="0"/>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Utilize the Letters of Accommodations</a:t>
            </a:r>
          </a:p>
          <a:p>
            <a:pPr lvl="1">
              <a:buFont typeface="Arial" pitchFamily="34" charset="0"/>
              <a:buChar char="•"/>
            </a:pPr>
            <a:r>
              <a:rPr lang="en-US" sz="2400" u="sng" dirty="0" smtClean="0"/>
              <a:t>They </a:t>
            </a:r>
            <a:r>
              <a:rPr lang="en-US" sz="2400" u="sng" dirty="0"/>
              <a:t>will be emailed to you.</a:t>
            </a:r>
            <a:r>
              <a:rPr lang="en-US" sz="2400" dirty="0"/>
              <a:t> If you don’t have a </a:t>
            </a:r>
            <a:r>
              <a:rPr lang="en-US" sz="2400" dirty="0" smtClean="0"/>
              <a:t>letter</a:t>
            </a:r>
            <a:r>
              <a:rPr lang="en-US" sz="2400" dirty="0"/>
              <a:t>, the </a:t>
            </a:r>
            <a:r>
              <a:rPr lang="en-US" sz="2400" dirty="0" smtClean="0"/>
              <a:t>student either has </a:t>
            </a:r>
            <a:r>
              <a:rPr lang="en-US" sz="2400" dirty="0"/>
              <a:t>not contacted </a:t>
            </a:r>
            <a:r>
              <a:rPr lang="en-US" sz="2400" dirty="0" smtClean="0"/>
              <a:t>me, he/she does </a:t>
            </a:r>
            <a:r>
              <a:rPr lang="en-US" sz="2400" dirty="0"/>
              <a:t>not qualify for </a:t>
            </a:r>
            <a:r>
              <a:rPr lang="en-US" sz="2400" dirty="0" smtClean="0"/>
              <a:t>accommodations in </a:t>
            </a:r>
            <a:r>
              <a:rPr lang="en-US" sz="2400" dirty="0"/>
              <a:t>your class.  </a:t>
            </a:r>
            <a:endParaRPr lang="en-US" sz="2400" dirty="0" smtClean="0"/>
          </a:p>
          <a:p>
            <a:pPr lvl="1">
              <a:buFont typeface="Arial" pitchFamily="34" charset="0"/>
              <a:buChar char="•"/>
            </a:pPr>
            <a:r>
              <a:rPr lang="en-US" sz="2400" dirty="0"/>
              <a:t>If a student claims to need accommodations, refer </a:t>
            </a:r>
            <a:r>
              <a:rPr lang="en-US" sz="2400" dirty="0" smtClean="0"/>
              <a:t>him/her </a:t>
            </a:r>
            <a:r>
              <a:rPr lang="en-US" sz="2400" dirty="0"/>
              <a:t>to the OSA office. </a:t>
            </a:r>
            <a:endParaRPr lang="en-US" dirty="0" smtClean="0"/>
          </a:p>
          <a:p>
            <a:r>
              <a:rPr lang="en-US" dirty="0" smtClean="0"/>
              <a:t>Communicate with student regarding his/her </a:t>
            </a:r>
            <a:r>
              <a:rPr lang="en-US" dirty="0" smtClean="0"/>
              <a:t>accommodations. </a:t>
            </a:r>
            <a:endParaRPr lang="en-US" dirty="0" smtClean="0"/>
          </a:p>
          <a:p>
            <a:r>
              <a:rPr lang="en-US" dirty="0"/>
              <a:t>Be willing to change the environment by providing assistive technology devices, supports, and accommodations to ensure a person’s success. </a:t>
            </a:r>
            <a:endParaRPr lang="en-US" dirty="0" smtClean="0"/>
          </a:p>
          <a:p>
            <a:endParaRPr lang="en-US" dirty="0"/>
          </a:p>
          <a:p>
            <a:endParaRPr lang="en-US" dirty="0"/>
          </a:p>
        </p:txBody>
      </p:sp>
      <p:sp>
        <p:nvSpPr>
          <p:cNvPr id="3" name="Title 2"/>
          <p:cNvSpPr>
            <a:spLocks noGrp="1"/>
          </p:cNvSpPr>
          <p:nvPr>
            <p:ph type="title"/>
          </p:nvPr>
        </p:nvSpPr>
        <p:spPr/>
        <p:txBody>
          <a:bodyPr>
            <a:normAutofit fontScale="90000"/>
          </a:bodyPr>
          <a:lstStyle/>
          <a:p>
            <a:pPr algn="ctr"/>
            <a:r>
              <a:rPr lang="en-US" dirty="0" smtClean="0"/>
              <a:t>Faculty’s Responsibility for</a:t>
            </a:r>
            <a:r>
              <a:rPr lang="en-US" baseline="0" dirty="0" smtClean="0"/>
              <a:t> Accommodations</a:t>
            </a:r>
            <a:endParaRPr lang="en-US" dirty="0"/>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b="1" dirty="0" smtClean="0">
                <a:solidFill>
                  <a:schemeClr val="bg2">
                    <a:lumMod val="50000"/>
                  </a:schemeClr>
                </a:solidFill>
              </a:rPr>
              <a:t>“</a:t>
            </a:r>
            <a:r>
              <a:rPr lang="en-US" sz="2800" b="1" dirty="0">
                <a:solidFill>
                  <a:schemeClr val="bg2">
                    <a:lumMod val="50000"/>
                  </a:schemeClr>
                </a:solidFill>
              </a:rPr>
              <a:t>Are we breaking the law if we ask a student about their disability?</a:t>
            </a:r>
            <a:r>
              <a:rPr lang="en-US" sz="2800" dirty="0">
                <a:solidFill>
                  <a:schemeClr val="bg2">
                    <a:lumMod val="50000"/>
                  </a:schemeClr>
                </a:solidFill>
              </a:rPr>
              <a:t>” </a:t>
            </a:r>
            <a:r>
              <a:rPr lang="en-US" sz="2800" b="1" dirty="0">
                <a:solidFill>
                  <a:schemeClr val="bg2">
                    <a:lumMod val="50000"/>
                  </a:schemeClr>
                </a:solidFill>
              </a:rPr>
              <a:t>The answer is Yes.</a:t>
            </a:r>
            <a:r>
              <a:rPr lang="en-US" sz="2800" dirty="0">
                <a:solidFill>
                  <a:schemeClr val="bg2">
                    <a:lumMod val="50000"/>
                  </a:schemeClr>
                </a:solidFill>
              </a:rPr>
              <a:t> You cannot approach a student and ask, “What is your disability?” or “Why do you need accommodations?”  BUT… this does not mean you cannot talk to the student about accommodations. </a:t>
            </a:r>
          </a:p>
          <a:p>
            <a:pPr marL="109728" indent="0">
              <a:buNone/>
            </a:pPr>
            <a:r>
              <a:rPr lang="en-US" sz="2800" dirty="0">
                <a:solidFill>
                  <a:schemeClr val="bg2">
                    <a:lumMod val="50000"/>
                  </a:schemeClr>
                </a:solidFill>
              </a:rPr>
              <a:t> </a:t>
            </a:r>
          </a:p>
          <a:p>
            <a:r>
              <a:rPr lang="en-US" sz="2800" b="1" dirty="0">
                <a:solidFill>
                  <a:schemeClr val="bg2">
                    <a:lumMod val="50000"/>
                  </a:schemeClr>
                </a:solidFill>
              </a:rPr>
              <a:t>You CAN approach a student who has been issued a letter of accommodation and ask them if they have any questions for you regarding their accommodations or let them know that if they have any questions or concerns that you are willing to talk/work with them.</a:t>
            </a:r>
            <a:r>
              <a:rPr lang="en-US" sz="2800" dirty="0">
                <a:solidFill>
                  <a:schemeClr val="bg2">
                    <a:lumMod val="50000"/>
                  </a:schemeClr>
                </a:solidFill>
              </a:rPr>
              <a:t>  Taking a genuine interest in their educational success is not a crime.  It builds a relationship of trust that goes a long way in a classroom and in life.  </a:t>
            </a:r>
          </a:p>
        </p:txBody>
      </p:sp>
      <p:sp>
        <p:nvSpPr>
          <p:cNvPr id="3" name="Title 2"/>
          <p:cNvSpPr>
            <a:spLocks noGrp="1"/>
          </p:cNvSpPr>
          <p:nvPr>
            <p:ph type="title"/>
          </p:nvPr>
        </p:nvSpPr>
        <p:spPr/>
        <p:txBody>
          <a:bodyPr/>
          <a:lstStyle/>
          <a:p>
            <a:pPr algn="ctr"/>
            <a:r>
              <a:rPr lang="en-US" dirty="0" smtClean="0"/>
              <a:t>FERPA</a:t>
            </a:r>
            <a:endParaRPr lang="en-US" dirty="0"/>
          </a:p>
        </p:txBody>
      </p:sp>
    </p:spTree>
    <p:extLst>
      <p:ext uri="{BB962C8B-B14F-4D97-AF65-F5344CB8AC3E}">
        <p14:creationId xmlns:p14="http://schemas.microsoft.com/office/powerpoint/2010/main" val="2519507734"/>
      </p:ext>
    </p:extLst>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Questions</a:t>
            </a:r>
            <a:r>
              <a:rPr lang="en-US" baseline="0" dirty="0" smtClean="0"/>
              <a:t> and Answer Session</a:t>
            </a:r>
            <a:endParaRPr lang="en-US" dirty="0"/>
          </a:p>
        </p:txBody>
      </p:sp>
      <p:pic>
        <p:nvPicPr>
          <p:cNvPr id="2050" name="Picture 2" descr="C:\Users\baileyd945\AppData\Local\Microsoft\Windows\Temporary Internet Files\Content.IE5\YEE5G397\MP900401828[1].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600200"/>
            <a:ext cx="1040892" cy="156057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baileyd945\AppData\Local\Microsoft\Windows\Temporary Internet Files\Content.IE5\3D4QXKVO\MP90039883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524000"/>
            <a:ext cx="6400800" cy="4572000"/>
          </a:xfrm>
          <a:prstGeom prst="rect">
            <a:avLst/>
          </a:prstGeom>
          <a:noFill/>
        </p:spPr>
      </p:pic>
      <p:pic>
        <p:nvPicPr>
          <p:cNvPr id="2054" name="Picture 6" descr="C:\Users\baileyd945\AppData\Local\Microsoft\Windows\Temporary Internet Files\Content.IE5\YEE5G397\MC90044149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 y="1065849"/>
            <a:ext cx="2438399" cy="2438399"/>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baileyd945\AppData\Local\Microsoft\Windows\Temporary Internet Files\Content.IE5\3D4QXKVO\MC900441523[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29400" y="4731386"/>
            <a:ext cx="187325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Users\baileyd945\AppData\Local\Microsoft\Windows\Temporary Internet Files\Content.IE5\YEE5G397\MC900441902[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00653" y="1142683"/>
            <a:ext cx="1520825" cy="1797050"/>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C:\Users\baileyd945\AppData\Local\Microsoft\Windows\Temporary Internet Files\Content.IE5\3D4QXKVO\MC900431560[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85882" y="4388486"/>
            <a:ext cx="228600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C:\Users\baileyd945\AppData\Local\Microsoft\Windows\Temporary Internet Files\Content.IE5\YEE5G397\MP900401828[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81600" y="1349934"/>
            <a:ext cx="2667000" cy="24448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211</TotalTime>
  <Words>689</Words>
  <Application>Microsoft Office PowerPoint</Application>
  <PresentationFormat>On-screen Show (4:3)</PresentationFormat>
  <Paragraphs>91</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Concourse</vt:lpstr>
      <vt:lpstr>What you REALLY need to know about Student Accommodations</vt:lpstr>
      <vt:lpstr>OSA’s Mission </vt:lpstr>
      <vt:lpstr>Application Process</vt:lpstr>
      <vt:lpstr>Medical /Psychological Documentation</vt:lpstr>
      <vt:lpstr>Fall 2012 Disability Breakdown</vt:lpstr>
      <vt:lpstr>How Accommodations are Determined</vt:lpstr>
      <vt:lpstr>Fall 2012 Request Count</vt:lpstr>
      <vt:lpstr>Faculty’s Responsibility for Accommodations</vt:lpstr>
      <vt:lpstr>FERPA</vt:lpstr>
      <vt:lpstr>Questions and Answer Session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Mission</dc:title>
  <dc:creator>perezb651</dc:creator>
  <cp:lastModifiedBy>Danya Bailey</cp:lastModifiedBy>
  <cp:revision>25</cp:revision>
  <dcterms:created xsi:type="dcterms:W3CDTF">2012-08-22T15:30:06Z</dcterms:created>
  <dcterms:modified xsi:type="dcterms:W3CDTF">2012-09-07T13:40:02Z</dcterms:modified>
</cp:coreProperties>
</file>